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ora"/>
      <p:regular r:id="rId24"/>
      <p:bold r:id="rId25"/>
      <p:italic r:id="rId26"/>
      <p:boldItalic r:id="rId27"/>
    </p:embeddedFon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or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italic.fntdata"/><Relationship Id="rId25" Type="http://schemas.openxmlformats.org/officeDocument/2006/relationships/font" Target="fonts/Lora-bold.fntdata"/><Relationship Id="rId28" Type="http://schemas.openxmlformats.org/officeDocument/2006/relationships/font" Target="fonts/Average-regular.fntdata"/><Relationship Id="rId27"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e0af65a4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e0af65a4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e0af65a41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e0af65a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e18266d0a_3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e18266d0a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e18266d0a_3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e18266d0a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e30eca3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e30eca3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e0af65a41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e0af65a4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e18266d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e18266d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e18266d0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e18266d0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e18266d0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e18266d0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e0af65a4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e0af65a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why our method is not the best way to solve this ongoing problem with identifying fake news.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words like vectorizing and tokenizing, but All we are doing is counting up words and associating these with real or fake based on how the training data was tagged by a human.  For example, in a lot of the stories that are tagged in the data as fake news stories we may find words like Hillary, October, 2016. And in the ones tagged as real we have Islamic, conservative,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just because these words show up in our training data in real or fake articles at certain frequencies doesn't mean they can be used to determine fake news.  This approach doesn't take into account the context or word order.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flaw is that there is bias since someone tagged news articles as real and fake based on their experience of the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a more robust approach is necessary and why the term fake news needs a new definition, from the perspective of the data scientist.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redefine fake news: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According to First Draft news there are 7 types of mis ans dis information and these all need to be taken into account by the data scientist, which one can imagine makes this problem very complicated to solve.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drive.google.com/file/d/1s1MztDamLpX52_4TUQ9lvd_7AncDZauY/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en.wikipedia.org/wiki/Machine_learning" TargetMode="External"/><Relationship Id="rId4" Type="http://schemas.openxmlformats.org/officeDocument/2006/relationships/hyperlink" Target="https://en.wikipedia.org/wiki/Regression_(machine_learning)" TargetMode="External"/><Relationship Id="rId5" Type="http://schemas.openxmlformats.org/officeDocument/2006/relationships/hyperlink" Target="https://en.wikipedia.org/wiki/Classification_(machine_learning)" TargetMode="External"/><Relationship Id="rId6" Type="http://schemas.openxmlformats.org/officeDocument/2006/relationships/hyperlink" Target="https://en.wikipedia.org/wiki/Decision_tree_learning" TargetMode="External"/><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1" Type="http://schemas.openxmlformats.org/officeDocument/2006/relationships/hyperlink" Target="https://blog.talosintelligence.com/2017/06/talos-fake-news-challenge.html" TargetMode="External"/><Relationship Id="rId10" Type="http://schemas.openxmlformats.org/officeDocument/2006/relationships/hyperlink" Target="https://blog.talosintelligence.com/2017/06/talos-fake-news-challenge.html" TargetMode="External"/><Relationship Id="rId13" Type="http://schemas.openxmlformats.org/officeDocument/2006/relationships/hyperlink" Target="https://towardsdatascience.com/a-comprehensive-guide-to-convolutional-neural-networks-the-eli5-way-3bd2b1164a53" TargetMode="External"/><Relationship Id="rId12" Type="http://schemas.openxmlformats.org/officeDocument/2006/relationships/hyperlink" Target="https://miguelmalvarez.com/2017/03/23/how-can-machine-learning-and-ai-help-solving-the-fake-news-problem/" TargetMode="External"/><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opendatascience.com/how-to-build-a-fake-news-classification-model/" TargetMode="External"/><Relationship Id="rId4" Type="http://schemas.openxmlformats.org/officeDocument/2006/relationships/hyperlink" Target="https://opendatascience.com/how-to-build-a-fake-news-classification-model/" TargetMode="External"/><Relationship Id="rId9" Type="http://schemas.openxmlformats.org/officeDocument/2006/relationships/hyperlink" Target="http://www.fakenewschallenge.org/" TargetMode="External"/><Relationship Id="rId15" Type="http://schemas.openxmlformats.org/officeDocument/2006/relationships/hyperlink" Target="https://www.nytimes.com/interactive/2017/02/21/upshot/how-readers-react-to-political-news-they-dont-like-they-ignore-it.html?_r=3" TargetMode="External"/><Relationship Id="rId14" Type="http://schemas.openxmlformats.org/officeDocument/2006/relationships/hyperlink" Target="https://en.wikipedia.org/wiki/Gradient_boosting#Gradient_tree_boosting" TargetMode="External"/><Relationship Id="rId5" Type="http://schemas.openxmlformats.org/officeDocument/2006/relationships/hyperlink" Target="https://www.datacamp.com/community/tutorials/scikit-learn-fake-news" TargetMode="External"/><Relationship Id="rId6" Type="http://schemas.openxmlformats.org/officeDocument/2006/relationships/hyperlink" Target="https://www.datacamp.com/community/tutorials/scikit-learn-fake-news" TargetMode="External"/><Relationship Id="rId7" Type="http://schemas.openxmlformats.org/officeDocument/2006/relationships/hyperlink" Target="https://www.datacamp.com/community/tutorials/scikit-learn-fake-news" TargetMode="External"/><Relationship Id="rId8" Type="http://schemas.openxmlformats.org/officeDocument/2006/relationships/hyperlink" Target="https://www.youtube.com/watch?v=TJU8NfDdqN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hyperlink" Target="http://drive.google.com/file/d/1ZMdVkND_QWxmJ3iH3KF1bGr9s7KhzNCj/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gif"/><Relationship Id="rId4" Type="http://schemas.openxmlformats.org/officeDocument/2006/relationships/hyperlink" Target="http://drive.google.com/file/d/1HuSUZFJFRYufrj74NORghHE-v8Cd_MKS/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drive.google.com/file/d/1Wv5WJ6ji6eXXi8bJkU7Oli0QknxnI-Dj/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hyperlink" Target="http://drive.google.com/file/d/18Jle0MamAT0gHxT3SsXBSwyu4gIc3HYb/view" TargetMode="External"/><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drive.google.com/file/d/1nxiZEpZIycCGpb1K_WGJ0xP28OxS0grT/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0" name="Google Shape;60;p13"/>
          <p:cNvSpPr txBox="1"/>
          <p:nvPr/>
        </p:nvSpPr>
        <p:spPr>
          <a:xfrm>
            <a:off x="1083800" y="4703950"/>
            <a:ext cx="7747800" cy="36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1500">
                <a:latin typeface="Courier New"/>
                <a:ea typeface="Courier New"/>
                <a:cs typeface="Courier New"/>
                <a:sym typeface="Courier New"/>
              </a:rPr>
              <a:t>Quinton Butterfield | Francisco Hohn | Fernanda Lowe | John Yoo</a:t>
            </a:r>
            <a:endParaRPr b="1" sz="1500">
              <a:latin typeface="Courier New"/>
              <a:ea typeface="Courier New"/>
              <a:cs typeface="Courier New"/>
              <a:sym typeface="Courier New"/>
            </a:endParaRPr>
          </a:p>
        </p:txBody>
      </p:sp>
      <p:pic>
        <p:nvPicPr>
          <p:cNvPr id="61" name="Google Shape;61;p13" title="Fernanda_Intro.mp3">
            <a:hlinkClick r:id="rId4"/>
          </p:cNvPr>
          <p:cNvPicPr preferRelativeResize="0"/>
          <p:nvPr/>
        </p:nvPicPr>
        <p:blipFill>
          <a:blip r:embed="rId5">
            <a:alphaModFix/>
          </a:blip>
          <a:stretch>
            <a:fillRect/>
          </a:stretch>
        </p:blipFill>
        <p:spPr>
          <a:xfrm>
            <a:off x="154650" y="1208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644700" y="92450"/>
            <a:ext cx="26208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a:t>
            </a:r>
            <a:r>
              <a:rPr lang="en"/>
              <a:t>efining Fake News</a:t>
            </a:r>
            <a:endParaRPr/>
          </a:p>
        </p:txBody>
      </p:sp>
      <p:sp>
        <p:nvSpPr>
          <p:cNvPr id="130" name="Google Shape;130;p22"/>
          <p:cNvSpPr txBox="1"/>
          <p:nvPr>
            <p:ph idx="1" type="body"/>
          </p:nvPr>
        </p:nvSpPr>
        <p:spPr>
          <a:xfrm>
            <a:off x="3265500" y="244850"/>
            <a:ext cx="5129400" cy="838200"/>
          </a:xfrm>
          <a:prstGeom prst="rect">
            <a:avLst/>
          </a:prstGeom>
        </p:spPr>
        <p:txBody>
          <a:bodyPr anchorCtr="0" anchor="ctr" bIns="91425" lIns="91425" spcFirstLastPara="1" rIns="91425" wrap="square" tIns="91425">
            <a:noAutofit/>
          </a:bodyPr>
          <a:lstStyle/>
          <a:p>
            <a:pPr indent="0" lvl="0" marL="0" marR="0" rtl="0" algn="just">
              <a:lnSpc>
                <a:spcPct val="115000"/>
              </a:lnSpc>
              <a:spcBef>
                <a:spcPts val="0"/>
              </a:spcBef>
              <a:spcAft>
                <a:spcPts val="1600"/>
              </a:spcAft>
              <a:buNone/>
            </a:pPr>
            <a:r>
              <a:rPr lang="en" sz="1300"/>
              <a:t>First Draft News, an organisation </a:t>
            </a:r>
            <a:r>
              <a:rPr lang="en" sz="1300"/>
              <a:t>dedicated to improving standards for information shared online, proposes these 7 types of fake content.</a:t>
            </a:r>
            <a:endParaRPr sz="1300"/>
          </a:p>
        </p:txBody>
      </p:sp>
      <p:pic>
        <p:nvPicPr>
          <p:cNvPr id="131" name="Google Shape;131;p22"/>
          <p:cNvPicPr preferRelativeResize="0"/>
          <p:nvPr/>
        </p:nvPicPr>
        <p:blipFill>
          <a:blip r:embed="rId3">
            <a:alphaModFix/>
          </a:blip>
          <a:stretch>
            <a:fillRect/>
          </a:stretch>
        </p:blipFill>
        <p:spPr>
          <a:xfrm>
            <a:off x="1013825" y="930650"/>
            <a:ext cx="7116339" cy="4002925"/>
          </a:xfrm>
          <a:prstGeom prst="rect">
            <a:avLst/>
          </a:prstGeom>
          <a:noFill/>
          <a:ln>
            <a:noFill/>
          </a:ln>
        </p:spPr>
      </p:pic>
      <p:sp>
        <p:nvSpPr>
          <p:cNvPr id="132" name="Google Shape;132;p22"/>
          <p:cNvSpPr/>
          <p:nvPr/>
        </p:nvSpPr>
        <p:spPr>
          <a:xfrm>
            <a:off x="2057425" y="3170600"/>
            <a:ext cx="1527000" cy="1362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555600"/>
            <a:ext cx="3133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Talos and The Fake News Challenge</a:t>
            </a:r>
            <a:endParaRPr/>
          </a:p>
        </p:txBody>
      </p:sp>
      <p:sp>
        <p:nvSpPr>
          <p:cNvPr id="138" name="Google Shape;138;p23"/>
          <p:cNvSpPr txBox="1"/>
          <p:nvPr>
            <p:ph idx="1" type="body"/>
          </p:nvPr>
        </p:nvSpPr>
        <p:spPr>
          <a:xfrm>
            <a:off x="311700" y="1313400"/>
            <a:ext cx="3685800" cy="2874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From December of 2016 to June 2017, over 80 teams from around the globe, including the Cisco owned security intelligence and research group Talos, took on the first stage of a competition offered by Fake News Challenge (FNC), a grassroots effort of volunteers to address the problem of fake news through competition.</a:t>
            </a:r>
            <a:endParaRPr/>
          </a:p>
          <a:p>
            <a:pPr indent="0" lvl="0" marL="0" marR="0" rtl="0" algn="l">
              <a:lnSpc>
                <a:spcPct val="115000"/>
              </a:lnSpc>
              <a:spcBef>
                <a:spcPts val="1600"/>
              </a:spcBef>
              <a:spcAft>
                <a:spcPts val="0"/>
              </a:spcAft>
              <a:buNone/>
            </a:pPr>
            <a:r>
              <a:rPr lang="en" sz="1400">
                <a:solidFill>
                  <a:schemeClr val="accent5"/>
                </a:solidFill>
              </a:rPr>
              <a:t>Goal </a:t>
            </a:r>
            <a:r>
              <a:rPr lang="en" sz="1400"/>
              <a:t>: </a:t>
            </a:r>
            <a:r>
              <a:rPr lang="en"/>
              <a:t>Determine if the  headline and the body of an article were in agreement with each other, totally divorced from each other, or degrees in between.</a:t>
            </a:r>
            <a:endParaRPr/>
          </a:p>
        </p:txBody>
      </p:sp>
      <p:sp>
        <p:nvSpPr>
          <p:cNvPr id="139" name="Google Shape;139;p23"/>
          <p:cNvSpPr txBox="1"/>
          <p:nvPr/>
        </p:nvSpPr>
        <p:spPr>
          <a:xfrm>
            <a:off x="4304025" y="555600"/>
            <a:ext cx="4708800" cy="11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latin typeface="Average"/>
                <a:ea typeface="Average"/>
                <a:cs typeface="Average"/>
                <a:sym typeface="Average"/>
              </a:rPr>
              <a:t>Rules </a:t>
            </a:r>
            <a:r>
              <a:rPr lang="en" sz="1200">
                <a:solidFill>
                  <a:schemeClr val="accent3"/>
                </a:solidFill>
                <a:latin typeface="Average"/>
                <a:ea typeface="Average"/>
                <a:cs typeface="Average"/>
                <a:sym typeface="Average"/>
              </a:rPr>
              <a:t>:</a:t>
            </a:r>
            <a:endParaRPr sz="1200">
              <a:solidFill>
                <a:schemeClr val="accent3"/>
              </a:solidFill>
              <a:latin typeface="Average"/>
              <a:ea typeface="Average"/>
              <a:cs typeface="Average"/>
              <a:sym typeface="Average"/>
            </a:endParaRPr>
          </a:p>
          <a:p>
            <a:pPr indent="-304800" lvl="0" marL="457200" rtl="0" algn="l">
              <a:lnSpc>
                <a:spcPct val="115000"/>
              </a:lnSpc>
              <a:spcBef>
                <a:spcPts val="0"/>
              </a:spcBef>
              <a:spcAft>
                <a:spcPts val="0"/>
              </a:spcAft>
              <a:buClr>
                <a:schemeClr val="accent3"/>
              </a:buClr>
              <a:buSzPts val="1200"/>
              <a:buFont typeface="Average"/>
              <a:buAutoNum type="arabicPeriod"/>
            </a:pPr>
            <a:r>
              <a:rPr lang="en" sz="1200">
                <a:solidFill>
                  <a:schemeClr val="accent3"/>
                </a:solidFill>
                <a:latin typeface="Average"/>
                <a:ea typeface="Average"/>
                <a:cs typeface="Average"/>
                <a:sym typeface="Average"/>
              </a:rPr>
              <a:t>Use only the data supplied by FNC</a:t>
            </a:r>
            <a:endParaRPr sz="1200">
              <a:solidFill>
                <a:schemeClr val="accent3"/>
              </a:solidFill>
              <a:latin typeface="Average"/>
              <a:ea typeface="Average"/>
              <a:cs typeface="Average"/>
              <a:sym typeface="Average"/>
            </a:endParaRPr>
          </a:p>
          <a:p>
            <a:pPr indent="-304800" lvl="0" marL="457200" rtl="0" algn="l">
              <a:lnSpc>
                <a:spcPct val="115000"/>
              </a:lnSpc>
              <a:spcBef>
                <a:spcPts val="0"/>
              </a:spcBef>
              <a:spcAft>
                <a:spcPts val="0"/>
              </a:spcAft>
              <a:buClr>
                <a:schemeClr val="accent3"/>
              </a:buClr>
              <a:buSzPts val="1200"/>
              <a:buFont typeface="Average"/>
              <a:buAutoNum type="arabicPeriod"/>
            </a:pPr>
            <a:r>
              <a:rPr lang="en" sz="1200">
                <a:solidFill>
                  <a:schemeClr val="accent3"/>
                </a:solidFill>
                <a:latin typeface="Average"/>
                <a:ea typeface="Average"/>
                <a:cs typeface="Average"/>
                <a:sym typeface="Average"/>
              </a:rPr>
              <a:t>Winning teams must open source their solutions</a:t>
            </a:r>
            <a:endParaRPr sz="1200">
              <a:solidFill>
                <a:schemeClr val="accent3"/>
              </a:solidFill>
              <a:latin typeface="Average"/>
              <a:ea typeface="Average"/>
              <a:cs typeface="Average"/>
              <a:sym typeface="Average"/>
            </a:endParaRPr>
          </a:p>
          <a:p>
            <a:pPr indent="-304800" lvl="0" marL="457200" rtl="0" algn="l">
              <a:lnSpc>
                <a:spcPct val="115000"/>
              </a:lnSpc>
              <a:spcBef>
                <a:spcPts val="0"/>
              </a:spcBef>
              <a:spcAft>
                <a:spcPts val="0"/>
              </a:spcAft>
              <a:buClr>
                <a:schemeClr val="accent3"/>
              </a:buClr>
              <a:buSzPts val="1200"/>
              <a:buFont typeface="Average"/>
              <a:buAutoNum type="arabicPeriod"/>
            </a:pPr>
            <a:r>
              <a:rPr lang="en" sz="1200">
                <a:solidFill>
                  <a:schemeClr val="accent3"/>
                </a:solidFill>
                <a:latin typeface="Average"/>
                <a:ea typeface="Average"/>
                <a:cs typeface="Average"/>
                <a:sym typeface="Average"/>
              </a:rPr>
              <a:t>Have Fun!</a:t>
            </a:r>
            <a:endParaRPr sz="1200">
              <a:solidFill>
                <a:schemeClr val="accent3"/>
              </a:solidFill>
              <a:latin typeface="Average"/>
              <a:ea typeface="Average"/>
              <a:cs typeface="Average"/>
              <a:sym typeface="Average"/>
            </a:endParaRPr>
          </a:p>
        </p:txBody>
      </p:sp>
      <p:pic>
        <p:nvPicPr>
          <p:cNvPr id="140" name="Google Shape;140;p23"/>
          <p:cNvPicPr preferRelativeResize="0"/>
          <p:nvPr/>
        </p:nvPicPr>
        <p:blipFill>
          <a:blip r:embed="rId3">
            <a:alphaModFix/>
          </a:blip>
          <a:stretch>
            <a:fillRect/>
          </a:stretch>
        </p:blipFill>
        <p:spPr>
          <a:xfrm>
            <a:off x="5254423" y="1726507"/>
            <a:ext cx="2808000" cy="3263791"/>
          </a:xfrm>
          <a:prstGeom prst="rect">
            <a:avLst/>
          </a:prstGeom>
          <a:noFill/>
          <a:ln cap="flat" cmpd="sng" w="38100">
            <a:solidFill>
              <a:schemeClr val="dk2"/>
            </a:solidFill>
            <a:prstDash val="solid"/>
            <a:round/>
            <a:headEnd len="sm" w="sm" type="none"/>
            <a:tailEnd len="sm" w="sm" type="none"/>
          </a:ln>
        </p:spPr>
      </p:pic>
      <p:sp>
        <p:nvSpPr>
          <p:cNvPr id="141" name="Google Shape;141;p23"/>
          <p:cNvSpPr txBox="1"/>
          <p:nvPr/>
        </p:nvSpPr>
        <p:spPr>
          <a:xfrm>
            <a:off x="864000" y="3657050"/>
            <a:ext cx="2581200" cy="8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accent4"/>
                </a:solidFill>
                <a:latin typeface="Average"/>
                <a:ea typeface="Average"/>
                <a:cs typeface="Average"/>
                <a:sym typeface="Average"/>
              </a:rPr>
              <a:t>Stance Detection</a:t>
            </a:r>
            <a:endParaRPr b="1">
              <a:solidFill>
                <a:schemeClr val="accent4"/>
              </a:solidFill>
              <a:latin typeface="Average"/>
              <a:ea typeface="Average"/>
              <a:cs typeface="Average"/>
              <a:sym typeface="Average"/>
            </a:endParaRPr>
          </a:p>
          <a:p>
            <a:pPr indent="0" lvl="0" marL="0" rtl="0" algn="ctr">
              <a:lnSpc>
                <a:spcPct val="115000"/>
              </a:lnSpc>
              <a:spcBef>
                <a:spcPts val="0"/>
              </a:spcBef>
              <a:spcAft>
                <a:spcPts val="0"/>
              </a:spcAft>
              <a:buNone/>
            </a:pPr>
            <a:r>
              <a:rPr b="1" lang="en">
                <a:solidFill>
                  <a:schemeClr val="accent4"/>
                </a:solidFill>
                <a:latin typeface="Average"/>
                <a:ea typeface="Average"/>
                <a:cs typeface="Average"/>
                <a:sym typeface="Average"/>
              </a:rPr>
              <a:t>solves for</a:t>
            </a:r>
            <a:endParaRPr b="1">
              <a:solidFill>
                <a:schemeClr val="accent4"/>
              </a:solidFill>
              <a:latin typeface="Average"/>
              <a:ea typeface="Average"/>
              <a:cs typeface="Average"/>
              <a:sym typeface="Average"/>
            </a:endParaRPr>
          </a:p>
          <a:p>
            <a:pPr indent="0" lvl="0" marL="0" rtl="0" algn="ctr">
              <a:lnSpc>
                <a:spcPct val="115000"/>
              </a:lnSpc>
              <a:spcBef>
                <a:spcPts val="0"/>
              </a:spcBef>
              <a:spcAft>
                <a:spcPts val="0"/>
              </a:spcAft>
              <a:buNone/>
            </a:pPr>
            <a:r>
              <a:rPr b="1" lang="en">
                <a:solidFill>
                  <a:schemeClr val="accent4"/>
                </a:solidFill>
                <a:latin typeface="Average"/>
                <a:ea typeface="Average"/>
                <a:cs typeface="Average"/>
                <a:sym typeface="Average"/>
              </a:rPr>
              <a:t>False Connection</a:t>
            </a:r>
            <a:endParaRPr b="1">
              <a:solidFill>
                <a:schemeClr val="accent4"/>
              </a:solidFill>
              <a:latin typeface="Average"/>
              <a:ea typeface="Average"/>
              <a:cs typeface="Average"/>
              <a:sym typeface="Average"/>
            </a:endParaRPr>
          </a:p>
          <a:p>
            <a:pPr indent="0" lvl="0" marL="0" rtl="0" algn="l">
              <a:spcBef>
                <a:spcPts val="1600"/>
              </a:spcBef>
              <a:spcAft>
                <a:spcPts val="0"/>
              </a:spcAft>
              <a:buNone/>
            </a:pPr>
            <a:r>
              <a:t/>
            </a:r>
            <a:endParaRPr>
              <a:latin typeface="Average"/>
              <a:ea typeface="Average"/>
              <a:cs typeface="Average"/>
              <a:sym typeface="Average"/>
            </a:endParaRPr>
          </a:p>
        </p:txBody>
      </p:sp>
      <p:sp>
        <p:nvSpPr>
          <p:cNvPr id="142" name="Google Shape;142;p23"/>
          <p:cNvSpPr txBox="1"/>
          <p:nvPr/>
        </p:nvSpPr>
        <p:spPr>
          <a:xfrm>
            <a:off x="86400" y="4469450"/>
            <a:ext cx="41364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rage"/>
                <a:ea typeface="Average"/>
                <a:cs typeface="Average"/>
                <a:sym typeface="Average"/>
              </a:rPr>
              <a:t>When headlines, visuals, or captions don’t support the content</a:t>
            </a:r>
            <a:endParaRPr sz="1200">
              <a:solidFill>
                <a:schemeClr val="accent5"/>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200"/>
                                        <p:tgtEl>
                                          <p:spTgt spid="1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555600"/>
            <a:ext cx="3101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Talos and The Fake News Challenge : The Solution</a:t>
            </a:r>
            <a:endParaRPr/>
          </a:p>
        </p:txBody>
      </p:sp>
      <p:sp>
        <p:nvSpPr>
          <p:cNvPr id="148" name="Google Shape;148;p24"/>
          <p:cNvSpPr txBox="1"/>
          <p:nvPr>
            <p:ph idx="1" type="body"/>
          </p:nvPr>
        </p:nvSpPr>
        <p:spPr>
          <a:xfrm>
            <a:off x="311700" y="1382200"/>
            <a:ext cx="41031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team’s final submission was split 50/50 between utilizing gradient-boosted decision trees (GBDT)  and a deep convolutional neural network (CNN).</a:t>
            </a:r>
            <a:endParaRPr/>
          </a:p>
          <a:p>
            <a:pPr indent="0" lvl="0" marL="0" marR="0" rtl="0" algn="l">
              <a:lnSpc>
                <a:spcPct val="115000"/>
              </a:lnSpc>
              <a:spcBef>
                <a:spcPts val="1600"/>
              </a:spcBef>
              <a:spcAft>
                <a:spcPts val="0"/>
              </a:spcAft>
              <a:buNone/>
            </a:pPr>
            <a:r>
              <a:rPr lang="en" sz="1400">
                <a:solidFill>
                  <a:schemeClr val="accent5"/>
                </a:solidFill>
              </a:rPr>
              <a:t>Gradient boosting</a:t>
            </a:r>
            <a:r>
              <a:rPr lang="en" sz="1400"/>
              <a:t> -</a:t>
            </a:r>
            <a:r>
              <a:rPr lang="en"/>
              <a:t> a </a:t>
            </a:r>
            <a:r>
              <a:rPr lang="en">
                <a:uFill>
                  <a:noFill/>
                </a:uFill>
                <a:hlinkClick r:id="rId3"/>
              </a:rPr>
              <a:t>machine learning</a:t>
            </a:r>
            <a:r>
              <a:rPr lang="en"/>
              <a:t> technique for </a:t>
            </a:r>
            <a:r>
              <a:rPr lang="en">
                <a:solidFill>
                  <a:schemeClr val="accent4"/>
                </a:solidFill>
                <a:uFill>
                  <a:noFill/>
                </a:uFill>
                <a:hlinkClick r:id="rId4"/>
              </a:rPr>
              <a:t>regression</a:t>
            </a:r>
            <a:r>
              <a:rPr lang="en">
                <a:solidFill>
                  <a:schemeClr val="accent4"/>
                </a:solidFill>
              </a:rPr>
              <a:t> and </a:t>
            </a:r>
            <a:r>
              <a:rPr lang="en">
                <a:solidFill>
                  <a:schemeClr val="accent4"/>
                </a:solidFill>
                <a:uFill>
                  <a:noFill/>
                </a:uFill>
                <a:hlinkClick r:id="rId5"/>
              </a:rPr>
              <a:t>classification</a:t>
            </a:r>
            <a:r>
              <a:rPr lang="en"/>
              <a:t> problems, which produces a prediction model in </a:t>
            </a:r>
            <a:r>
              <a:rPr lang="en">
                <a:uFill>
                  <a:noFill/>
                </a:uFill>
                <a:hlinkClick r:id="rId6"/>
              </a:rPr>
              <a:t>decision trees</a:t>
            </a:r>
            <a:r>
              <a:rPr lang="en"/>
              <a:t>.</a:t>
            </a:r>
            <a:endParaRPr/>
          </a:p>
          <a:p>
            <a:pPr indent="0" lvl="0" marL="0" rtl="0" algn="l">
              <a:spcBef>
                <a:spcPts val="1600"/>
              </a:spcBef>
              <a:spcAft>
                <a:spcPts val="0"/>
              </a:spcAft>
              <a:buNone/>
            </a:pPr>
            <a:r>
              <a:rPr lang="en" sz="1400">
                <a:solidFill>
                  <a:schemeClr val="accent5"/>
                </a:solidFill>
              </a:rPr>
              <a:t>CNN </a:t>
            </a:r>
            <a:r>
              <a:rPr lang="en"/>
              <a:t>- a Deep Learning algorithm which can take in an input, </a:t>
            </a:r>
            <a:r>
              <a:rPr lang="en">
                <a:solidFill>
                  <a:schemeClr val="accent4"/>
                </a:solidFill>
              </a:rPr>
              <a:t>assign importance</a:t>
            </a:r>
            <a:r>
              <a:rPr lang="en"/>
              <a:t> to various aspects in the </a:t>
            </a:r>
            <a:r>
              <a:rPr lang="en"/>
              <a:t>input</a:t>
            </a:r>
            <a:r>
              <a:rPr lang="en"/>
              <a:t> and be able to </a:t>
            </a:r>
            <a:r>
              <a:rPr lang="en">
                <a:solidFill>
                  <a:schemeClr val="accent4"/>
                </a:solidFill>
              </a:rPr>
              <a:t>differentiate</a:t>
            </a:r>
            <a:r>
              <a:rPr lang="en"/>
              <a:t> one from the other.</a:t>
            </a:r>
            <a:endParaRPr/>
          </a:p>
          <a:p>
            <a:pPr indent="0" lvl="0" marL="0" rtl="0" algn="l">
              <a:spcBef>
                <a:spcPts val="1600"/>
              </a:spcBef>
              <a:spcAft>
                <a:spcPts val="1600"/>
              </a:spcAft>
              <a:buNone/>
            </a:pPr>
            <a:r>
              <a:t/>
            </a:r>
            <a:endParaRPr/>
          </a:p>
        </p:txBody>
      </p:sp>
      <p:pic>
        <p:nvPicPr>
          <p:cNvPr id="149" name="Google Shape;149;p24"/>
          <p:cNvPicPr preferRelativeResize="0"/>
          <p:nvPr/>
        </p:nvPicPr>
        <p:blipFill>
          <a:blip r:embed="rId7">
            <a:alphaModFix/>
          </a:blip>
          <a:stretch>
            <a:fillRect/>
          </a:stretch>
        </p:blipFill>
        <p:spPr>
          <a:xfrm>
            <a:off x="4876805" y="1470000"/>
            <a:ext cx="3512751" cy="3003800"/>
          </a:xfrm>
          <a:prstGeom prst="rect">
            <a:avLst/>
          </a:prstGeom>
          <a:noFill/>
          <a:ln>
            <a:noFill/>
          </a:ln>
        </p:spPr>
      </p:pic>
      <p:sp>
        <p:nvSpPr>
          <p:cNvPr id="150" name="Google Shape;150;p24"/>
          <p:cNvSpPr txBox="1"/>
          <p:nvPr/>
        </p:nvSpPr>
        <p:spPr>
          <a:xfrm>
            <a:off x="7074050" y="1102225"/>
            <a:ext cx="9327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CNN</a:t>
            </a:r>
            <a:endParaRPr/>
          </a:p>
        </p:txBody>
      </p:sp>
      <p:sp>
        <p:nvSpPr>
          <p:cNvPr id="151" name="Google Shape;151;p24"/>
          <p:cNvSpPr txBox="1"/>
          <p:nvPr/>
        </p:nvSpPr>
        <p:spPr>
          <a:xfrm>
            <a:off x="5271325" y="1080325"/>
            <a:ext cx="9462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GBDT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5599875" y="1311300"/>
            <a:ext cx="2954700" cy="3179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For their efforts, </a:t>
            </a:r>
            <a:r>
              <a:rPr lang="en"/>
              <a:t>Talos received a grade of 82%, first place in the challenge,  and $1,000 cash prize.</a:t>
            </a:r>
            <a:endParaRPr/>
          </a:p>
          <a:p>
            <a:pPr indent="-304800" lvl="0" marL="457200" marR="0" rtl="0" algn="l">
              <a:lnSpc>
                <a:spcPct val="115000"/>
              </a:lnSpc>
              <a:spcBef>
                <a:spcPts val="0"/>
              </a:spcBef>
              <a:spcAft>
                <a:spcPts val="0"/>
              </a:spcAft>
              <a:buSzPts val="1200"/>
              <a:buChar char="●"/>
            </a:pPr>
            <a:r>
              <a:rPr lang="en"/>
              <a:t>All while using ML tools we’ve been exposed to in this boot camp!</a:t>
            </a:r>
            <a:endParaRPr/>
          </a:p>
        </p:txBody>
      </p:sp>
      <p:pic>
        <p:nvPicPr>
          <p:cNvPr id="157" name="Google Shape;157;p25"/>
          <p:cNvPicPr preferRelativeResize="0"/>
          <p:nvPr/>
        </p:nvPicPr>
        <p:blipFill>
          <a:blip r:embed="rId3">
            <a:alphaModFix/>
          </a:blip>
          <a:stretch>
            <a:fillRect/>
          </a:stretch>
        </p:blipFill>
        <p:spPr>
          <a:xfrm>
            <a:off x="1383549" y="333999"/>
            <a:ext cx="3950463" cy="4620400"/>
          </a:xfrm>
          <a:prstGeom prst="rect">
            <a:avLst/>
          </a:prstGeom>
          <a:noFill/>
          <a:ln>
            <a:noFill/>
          </a:ln>
        </p:spPr>
      </p:pic>
      <p:sp>
        <p:nvSpPr>
          <p:cNvPr id="158" name="Google Shape;158;p25"/>
          <p:cNvSpPr txBox="1"/>
          <p:nvPr>
            <p:ph type="title"/>
          </p:nvPr>
        </p:nvSpPr>
        <p:spPr>
          <a:xfrm>
            <a:off x="5599875" y="555600"/>
            <a:ext cx="3101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Talos and The Fake News Challenge : The Results</a:t>
            </a:r>
            <a:endParaRPr/>
          </a:p>
        </p:txBody>
      </p:sp>
      <p:sp>
        <p:nvSpPr>
          <p:cNvPr id="159" name="Google Shape;159;p25"/>
          <p:cNvSpPr/>
          <p:nvPr/>
        </p:nvSpPr>
        <p:spPr>
          <a:xfrm>
            <a:off x="1202025" y="950425"/>
            <a:ext cx="237600" cy="9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nvSpPr>
        <p:spPr>
          <a:xfrm>
            <a:off x="111825" y="852625"/>
            <a:ext cx="10902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Average"/>
                <a:ea typeface="Average"/>
                <a:cs typeface="Average"/>
                <a:sym typeface="Average"/>
              </a:rPr>
              <a:t>Real Headline</a:t>
            </a:r>
            <a:endParaRPr sz="1000">
              <a:solidFill>
                <a:schemeClr val="accent3"/>
              </a:solidFill>
              <a:latin typeface="Average"/>
              <a:ea typeface="Average"/>
              <a:cs typeface="Average"/>
              <a:sym typeface="Average"/>
            </a:endParaRPr>
          </a:p>
        </p:txBody>
      </p:sp>
      <p:sp>
        <p:nvSpPr>
          <p:cNvPr id="161" name="Google Shape;161;p25"/>
          <p:cNvSpPr/>
          <p:nvPr/>
        </p:nvSpPr>
        <p:spPr>
          <a:xfrm>
            <a:off x="1202025" y="1237675"/>
            <a:ext cx="237600" cy="30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nvSpPr>
        <p:spPr>
          <a:xfrm>
            <a:off x="111825" y="1216075"/>
            <a:ext cx="10902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Average"/>
                <a:ea typeface="Average"/>
                <a:cs typeface="Average"/>
                <a:sym typeface="Average"/>
              </a:rPr>
              <a:t>Headlines Disagree</a:t>
            </a:r>
            <a:endParaRPr sz="1000">
              <a:solidFill>
                <a:schemeClr val="accent3"/>
              </a:solidFill>
              <a:latin typeface="Average"/>
              <a:ea typeface="Average"/>
              <a:cs typeface="Average"/>
              <a:sym typeface="Average"/>
            </a:endParaRPr>
          </a:p>
        </p:txBody>
      </p:sp>
      <p:sp>
        <p:nvSpPr>
          <p:cNvPr id="163" name="Google Shape;163;p25"/>
          <p:cNvSpPr/>
          <p:nvPr/>
        </p:nvSpPr>
        <p:spPr>
          <a:xfrm>
            <a:off x="1202025" y="1677325"/>
            <a:ext cx="237600" cy="9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nvSpPr>
        <p:spPr>
          <a:xfrm>
            <a:off x="111825" y="1579525"/>
            <a:ext cx="10902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Average"/>
                <a:ea typeface="Average"/>
                <a:cs typeface="Average"/>
                <a:sym typeface="Average"/>
              </a:rPr>
              <a:t>Unrelated Headline</a:t>
            </a:r>
            <a:endParaRPr sz="10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125527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1/7</a:t>
            </a:r>
            <a:endParaRPr/>
          </a:p>
        </p:txBody>
      </p:sp>
      <p:sp>
        <p:nvSpPr>
          <p:cNvPr id="170" name="Google Shape;170;p26"/>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solution for False Connections is just one part</a:t>
            </a:r>
            <a:endParaRPr/>
          </a:p>
          <a:p>
            <a:pPr indent="0" lvl="0" marL="0" rtl="0" algn="ctr">
              <a:spcBef>
                <a:spcPts val="1600"/>
              </a:spcBef>
              <a:spcAft>
                <a:spcPts val="1600"/>
              </a:spcAft>
              <a:buNone/>
            </a:pPr>
            <a:r>
              <a:rPr lang="en"/>
              <a:t>of solving for the Fake News epidemic.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265500" y="1332350"/>
            <a:ext cx="4045200" cy="77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Information</a:t>
            </a:r>
            <a:r>
              <a:rPr lang="en"/>
              <a:t> Bias</a:t>
            </a:r>
            <a:endParaRPr/>
          </a:p>
        </p:txBody>
      </p:sp>
      <p:sp>
        <p:nvSpPr>
          <p:cNvPr id="176" name="Google Shape;176;p27"/>
          <p:cNvSpPr txBox="1"/>
          <p:nvPr>
            <p:ph idx="1" type="subTitle"/>
          </p:nvPr>
        </p:nvSpPr>
        <p:spPr>
          <a:xfrm>
            <a:off x="265500" y="2311801"/>
            <a:ext cx="4045200" cy="1345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R</a:t>
            </a:r>
            <a:r>
              <a:rPr lang="en"/>
              <a:t>ecent studies suggest that we tend to avoid articles we disagree with.</a:t>
            </a:r>
            <a:endParaRPr/>
          </a:p>
        </p:txBody>
      </p:sp>
      <p:pic>
        <p:nvPicPr>
          <p:cNvPr id="177" name="Google Shape;177;p27"/>
          <p:cNvPicPr preferRelativeResize="0"/>
          <p:nvPr/>
        </p:nvPicPr>
        <p:blipFill>
          <a:blip r:embed="rId3">
            <a:alphaModFix/>
          </a:blip>
          <a:stretch>
            <a:fillRect/>
          </a:stretch>
        </p:blipFill>
        <p:spPr>
          <a:xfrm>
            <a:off x="4572000" y="-12"/>
            <a:ext cx="4572000" cy="4590618"/>
          </a:xfrm>
          <a:prstGeom prst="rect">
            <a:avLst/>
          </a:prstGeom>
          <a:noFill/>
          <a:ln>
            <a:noFill/>
          </a:ln>
        </p:spPr>
      </p:pic>
      <p:sp>
        <p:nvSpPr>
          <p:cNvPr id="178" name="Google Shape;178;p27"/>
          <p:cNvSpPr txBox="1"/>
          <p:nvPr/>
        </p:nvSpPr>
        <p:spPr>
          <a:xfrm>
            <a:off x="4572000" y="4562250"/>
            <a:ext cx="4572000" cy="1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33333"/>
                </a:solidFill>
                <a:highlight>
                  <a:srgbClr val="FFFFFF"/>
                </a:highlight>
                <a:latin typeface="Georgia"/>
                <a:ea typeface="Georgia"/>
                <a:cs typeface="Georgia"/>
                <a:sym typeface="Georgia"/>
              </a:rPr>
              <a:t>A -1 indicates a strongly liberal readership, and 1 a strongly conservative readership.</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have the tools to help solve this problem.</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idx="1" type="body"/>
          </p:nvPr>
        </p:nvSpPr>
        <p:spPr>
          <a:xfrm>
            <a:off x="165325" y="576150"/>
            <a:ext cx="2965500" cy="399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600">
                <a:solidFill>
                  <a:schemeClr val="dk1"/>
                </a:solidFill>
                <a:latin typeface="Oswald"/>
                <a:ea typeface="Oswald"/>
                <a:cs typeface="Oswald"/>
                <a:sym typeface="Oswald"/>
              </a:rPr>
              <a:t>THANKS!</a:t>
            </a:r>
            <a:endParaRPr sz="3600">
              <a:solidFill>
                <a:schemeClr val="dk1"/>
              </a:solidFill>
              <a:latin typeface="Oswald"/>
              <a:ea typeface="Oswald"/>
              <a:cs typeface="Oswald"/>
              <a:sym typeface="Oswald"/>
            </a:endParaRPr>
          </a:p>
          <a:p>
            <a:pPr indent="0" lvl="0" marL="0" rtl="0" algn="ctr">
              <a:lnSpc>
                <a:spcPct val="100000"/>
              </a:lnSpc>
              <a:spcBef>
                <a:spcPts val="0"/>
              </a:spcBef>
              <a:spcAft>
                <a:spcPts val="0"/>
              </a:spcAft>
              <a:buNone/>
            </a:pPr>
            <a:r>
              <a:t/>
            </a:r>
            <a:endParaRPr sz="3600">
              <a:solidFill>
                <a:schemeClr val="dk1"/>
              </a:solidFill>
              <a:latin typeface="Oswald"/>
              <a:ea typeface="Oswald"/>
              <a:cs typeface="Oswald"/>
              <a:sym typeface="Oswald"/>
            </a:endParaRPr>
          </a:p>
          <a:p>
            <a:pPr indent="0" lvl="0" marL="0" rtl="0" algn="ctr">
              <a:lnSpc>
                <a:spcPct val="100000"/>
              </a:lnSpc>
              <a:spcBef>
                <a:spcPts val="0"/>
              </a:spcBef>
              <a:spcAft>
                <a:spcPts val="0"/>
              </a:spcAft>
              <a:buNone/>
            </a:pPr>
            <a:r>
              <a:rPr lang="en" sz="3600">
                <a:solidFill>
                  <a:schemeClr val="dk1"/>
                </a:solidFill>
                <a:latin typeface="Oswald"/>
                <a:ea typeface="Oswald"/>
                <a:cs typeface="Oswald"/>
                <a:sym typeface="Oswald"/>
              </a:rPr>
              <a:t>And</a:t>
            </a:r>
            <a:endParaRPr sz="3600">
              <a:solidFill>
                <a:schemeClr val="dk1"/>
              </a:solidFill>
              <a:latin typeface="Oswald"/>
              <a:ea typeface="Oswald"/>
              <a:cs typeface="Oswald"/>
              <a:sym typeface="Oswald"/>
            </a:endParaRPr>
          </a:p>
          <a:p>
            <a:pPr indent="0" lvl="0" marL="0" rtl="0" algn="ctr">
              <a:lnSpc>
                <a:spcPct val="100000"/>
              </a:lnSpc>
              <a:spcBef>
                <a:spcPts val="0"/>
              </a:spcBef>
              <a:spcAft>
                <a:spcPts val="0"/>
              </a:spcAft>
              <a:buNone/>
            </a:pPr>
            <a:r>
              <a:rPr lang="en" sz="3600">
                <a:solidFill>
                  <a:schemeClr val="dk1"/>
                </a:solidFill>
                <a:latin typeface="Oswald"/>
                <a:ea typeface="Oswald"/>
                <a:cs typeface="Oswald"/>
                <a:sym typeface="Oswald"/>
              </a:rPr>
              <a:t>CONGRATS, </a:t>
            </a:r>
            <a:endParaRPr sz="3600">
              <a:solidFill>
                <a:schemeClr val="dk1"/>
              </a:solidFill>
              <a:latin typeface="Oswald"/>
              <a:ea typeface="Oswald"/>
              <a:cs typeface="Oswald"/>
              <a:sym typeface="Oswald"/>
            </a:endParaRPr>
          </a:p>
          <a:p>
            <a:pPr indent="0" lvl="0" marL="0" rtl="0" algn="ctr">
              <a:lnSpc>
                <a:spcPct val="100000"/>
              </a:lnSpc>
              <a:spcBef>
                <a:spcPts val="0"/>
              </a:spcBef>
              <a:spcAft>
                <a:spcPts val="0"/>
              </a:spcAft>
              <a:buNone/>
            </a:pPr>
            <a:r>
              <a:rPr lang="en" sz="3600">
                <a:solidFill>
                  <a:schemeClr val="dk1"/>
                </a:solidFill>
                <a:latin typeface="Oswald"/>
                <a:ea typeface="Oswald"/>
                <a:cs typeface="Oswald"/>
                <a:sym typeface="Oswald"/>
              </a:rPr>
              <a:t>to all of us.</a:t>
            </a:r>
            <a:endParaRPr sz="3600">
              <a:solidFill>
                <a:schemeClr val="dk1"/>
              </a:solidFill>
              <a:latin typeface="Oswald"/>
              <a:ea typeface="Oswald"/>
              <a:cs typeface="Oswald"/>
              <a:sym typeface="Oswald"/>
            </a:endParaRPr>
          </a:p>
          <a:p>
            <a:pPr indent="0" lvl="0" marL="0" rtl="0" algn="ctr">
              <a:lnSpc>
                <a:spcPct val="100000"/>
              </a:lnSpc>
              <a:spcBef>
                <a:spcPts val="0"/>
              </a:spcBef>
              <a:spcAft>
                <a:spcPts val="0"/>
              </a:spcAft>
              <a:buNone/>
            </a:pPr>
            <a:r>
              <a:t/>
            </a:r>
            <a:endParaRPr sz="3600">
              <a:solidFill>
                <a:schemeClr val="dk1"/>
              </a:solidFill>
              <a:latin typeface="Oswald"/>
              <a:ea typeface="Oswald"/>
              <a:cs typeface="Oswald"/>
              <a:sym typeface="Oswald"/>
            </a:endParaRPr>
          </a:p>
          <a:p>
            <a:pPr indent="0" lvl="0" marL="0" rtl="0" algn="ctr">
              <a:lnSpc>
                <a:spcPct val="100000"/>
              </a:lnSpc>
              <a:spcBef>
                <a:spcPts val="0"/>
              </a:spcBef>
              <a:spcAft>
                <a:spcPts val="0"/>
              </a:spcAft>
              <a:buNone/>
            </a:pPr>
            <a:r>
              <a:rPr lang="en" sz="3600">
                <a:solidFill>
                  <a:schemeClr val="dk1"/>
                </a:solidFill>
                <a:latin typeface="Oswald"/>
                <a:ea typeface="Oswald"/>
                <a:cs typeface="Oswald"/>
                <a:sym typeface="Oswald"/>
              </a:rPr>
              <a:t>WE DID IT!</a:t>
            </a:r>
            <a:endParaRPr sz="3000">
              <a:solidFill>
                <a:schemeClr val="dk1"/>
              </a:solidFill>
              <a:latin typeface="Oswald"/>
              <a:ea typeface="Oswald"/>
              <a:cs typeface="Oswald"/>
              <a:sym typeface="Oswald"/>
            </a:endParaRPr>
          </a:p>
        </p:txBody>
      </p:sp>
      <p:pic>
        <p:nvPicPr>
          <p:cNvPr id="189" name="Google Shape;189;p29"/>
          <p:cNvPicPr preferRelativeResize="0"/>
          <p:nvPr/>
        </p:nvPicPr>
        <p:blipFill>
          <a:blip r:embed="rId3">
            <a:alphaModFix/>
          </a:blip>
          <a:stretch>
            <a:fillRect/>
          </a:stretch>
        </p:blipFill>
        <p:spPr>
          <a:xfrm>
            <a:off x="3837650" y="1002450"/>
            <a:ext cx="4184800" cy="313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4294967295" type="title"/>
          </p:nvPr>
        </p:nvSpPr>
        <p:spPr>
          <a:xfrm>
            <a:off x="291750" y="209325"/>
            <a:ext cx="2134500" cy="7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Sources</a:t>
            </a:r>
            <a:endParaRPr>
              <a:solidFill>
                <a:schemeClr val="lt2"/>
              </a:solidFill>
            </a:endParaRPr>
          </a:p>
        </p:txBody>
      </p:sp>
      <p:sp>
        <p:nvSpPr>
          <p:cNvPr id="195" name="Google Shape;195;p30"/>
          <p:cNvSpPr txBox="1"/>
          <p:nvPr/>
        </p:nvSpPr>
        <p:spPr>
          <a:xfrm>
            <a:off x="282525" y="938950"/>
            <a:ext cx="8658300" cy="40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accent3"/>
                </a:solidFill>
                <a:uFill>
                  <a:noFill/>
                </a:uFill>
                <a:latin typeface="Average"/>
                <a:ea typeface="Average"/>
                <a:cs typeface="Average"/>
                <a:sym typeface="Average"/>
                <a:hlinkClick r:id="rId3"/>
              </a:rPr>
              <a:t>How to Build a “Fake News” Classification Model | </a:t>
            </a:r>
            <a:r>
              <a:rPr lang="en" sz="1100" u="sng">
                <a:solidFill>
                  <a:schemeClr val="hlink"/>
                </a:solidFill>
                <a:hlinkClick r:id="rId4"/>
              </a:rPr>
              <a:t>https://opendatascience.com/how-to-build-a-fake-news-classification-model/</a:t>
            </a:r>
            <a:endParaRPr sz="1100">
              <a:solidFill>
                <a:schemeClr val="accent3"/>
              </a:solidFill>
              <a:latin typeface="Average"/>
              <a:ea typeface="Average"/>
              <a:cs typeface="Average"/>
              <a:sym typeface="Average"/>
            </a:endParaRPr>
          </a:p>
          <a:p>
            <a:pPr indent="0" lvl="0" marL="0" marR="0" rtl="0" algn="l">
              <a:lnSpc>
                <a:spcPct val="100000"/>
              </a:lnSpc>
              <a:spcBef>
                <a:spcPts val="1600"/>
              </a:spcBef>
              <a:spcAft>
                <a:spcPts val="0"/>
              </a:spcAft>
              <a:buNone/>
            </a:pPr>
            <a:r>
              <a:rPr lang="en" sz="1100">
                <a:solidFill>
                  <a:schemeClr val="accent3"/>
                </a:solidFill>
                <a:latin typeface="Average"/>
                <a:ea typeface="Average"/>
                <a:cs typeface="Average"/>
                <a:sym typeface="Average"/>
              </a:rPr>
              <a:t>Detecting Fake News with Scikit-Learn |  </a:t>
            </a:r>
            <a:r>
              <a:rPr lang="en" sz="1100" u="sng">
                <a:solidFill>
                  <a:schemeClr val="hlink"/>
                </a:solidFill>
                <a:hlinkClick r:id="rId5"/>
              </a:rPr>
              <a:t>https://www.datacamp.com/community/t</a:t>
            </a:r>
            <a:r>
              <a:rPr lang="en" sz="1100" u="sng">
                <a:solidFill>
                  <a:schemeClr val="hlink"/>
                </a:solidFill>
                <a:hlinkClick r:id="rId6"/>
              </a:rPr>
              <a:t>u</a:t>
            </a:r>
            <a:r>
              <a:rPr lang="en" sz="1100" u="sng">
                <a:solidFill>
                  <a:schemeClr val="hlink"/>
                </a:solidFill>
                <a:hlinkClick r:id="rId7"/>
              </a:rPr>
              <a:t>torials/scikit-learn-fake-news</a:t>
            </a:r>
            <a:endParaRPr sz="1100" u="sng">
              <a:solidFill>
                <a:schemeClr val="hlink"/>
              </a:solidFill>
              <a:latin typeface="Average"/>
              <a:ea typeface="Average"/>
              <a:cs typeface="Average"/>
              <a:sym typeface="Average"/>
            </a:endParaRPr>
          </a:p>
          <a:p>
            <a:pPr indent="0" lvl="0" marL="0" rtl="0" algn="l">
              <a:lnSpc>
                <a:spcPct val="100000"/>
              </a:lnSpc>
              <a:spcBef>
                <a:spcPts val="1600"/>
              </a:spcBef>
              <a:spcAft>
                <a:spcPts val="0"/>
              </a:spcAft>
              <a:buNone/>
            </a:pPr>
            <a:r>
              <a:rPr lang="en" sz="1100">
                <a:solidFill>
                  <a:schemeClr val="accent3"/>
                </a:solidFill>
                <a:latin typeface="Average"/>
                <a:ea typeface="Average"/>
                <a:cs typeface="Average"/>
                <a:sym typeface="Average"/>
              </a:rPr>
              <a:t>Text Classification 3:  Passive Aggressive Algorithm </a:t>
            </a:r>
            <a:r>
              <a:rPr lang="en" sz="1100" u="sng">
                <a:solidFill>
                  <a:schemeClr val="accent5"/>
                </a:solidFill>
                <a:hlinkClick r:id="rId8"/>
              </a:rPr>
              <a:t>https://www.youtube.com/watch?v=TJU8NfDdqNQ</a:t>
            </a:r>
            <a:endParaRPr sz="1100" u="sng">
              <a:solidFill>
                <a:schemeClr val="hlink"/>
              </a:solidFill>
              <a:latin typeface="Average"/>
              <a:ea typeface="Average"/>
              <a:cs typeface="Average"/>
              <a:sym typeface="Average"/>
            </a:endParaRPr>
          </a:p>
          <a:p>
            <a:pPr indent="0" lvl="0" marL="0" marR="0" rtl="0" algn="l">
              <a:lnSpc>
                <a:spcPct val="100000"/>
              </a:lnSpc>
              <a:spcBef>
                <a:spcPts val="1600"/>
              </a:spcBef>
              <a:spcAft>
                <a:spcPts val="0"/>
              </a:spcAft>
              <a:buNone/>
            </a:pPr>
            <a:r>
              <a:rPr lang="en" sz="1100">
                <a:solidFill>
                  <a:schemeClr val="accent3"/>
                </a:solidFill>
                <a:latin typeface="Average"/>
                <a:ea typeface="Average"/>
                <a:cs typeface="Average"/>
                <a:sym typeface="Average"/>
              </a:rPr>
              <a:t>Fake News Challenge | </a:t>
            </a:r>
            <a:r>
              <a:rPr lang="en" sz="1100" u="sng">
                <a:solidFill>
                  <a:schemeClr val="hlink"/>
                </a:solidFill>
                <a:hlinkClick r:id="rId9"/>
              </a:rPr>
              <a:t>http://www.fakenewschallenge.org/</a:t>
            </a:r>
            <a:endParaRPr sz="1100">
              <a:solidFill>
                <a:schemeClr val="accent3"/>
              </a:solidFill>
              <a:latin typeface="Average"/>
              <a:ea typeface="Average"/>
              <a:cs typeface="Average"/>
              <a:sym typeface="Average"/>
            </a:endParaRPr>
          </a:p>
          <a:p>
            <a:pPr indent="0" lvl="0" marL="0" marR="0" rtl="0" algn="l">
              <a:lnSpc>
                <a:spcPct val="100000"/>
              </a:lnSpc>
              <a:spcBef>
                <a:spcPts val="1600"/>
              </a:spcBef>
              <a:spcAft>
                <a:spcPts val="0"/>
              </a:spcAft>
              <a:buNone/>
            </a:pPr>
            <a:r>
              <a:rPr lang="en" sz="1100">
                <a:solidFill>
                  <a:schemeClr val="accent3"/>
                </a:solidFill>
                <a:latin typeface="Average"/>
                <a:ea typeface="Average"/>
                <a:cs typeface="Average"/>
                <a:sym typeface="Average"/>
              </a:rPr>
              <a:t>Talos Targets Disinformation with Fake News Challenge Victory |</a:t>
            </a:r>
            <a:r>
              <a:rPr lang="en" sz="1100" u="sng">
                <a:solidFill>
                  <a:schemeClr val="hlink"/>
                </a:solidFill>
              </a:rPr>
              <a:t> </a:t>
            </a:r>
            <a:r>
              <a:rPr lang="en" sz="1100" u="sng">
                <a:solidFill>
                  <a:schemeClr val="hlink"/>
                </a:solidFill>
                <a:hlinkClick r:id="rId10"/>
              </a:rPr>
              <a:t>https://blog.talosintelligence.com/2017/06/talos-fake-news-challenge.htm</a:t>
            </a:r>
            <a:r>
              <a:rPr lang="en" sz="1100" u="sng">
                <a:solidFill>
                  <a:schemeClr val="hlink"/>
                </a:solidFill>
                <a:hlinkClick r:id="rId11"/>
              </a:rPr>
              <a:t>l</a:t>
            </a:r>
            <a:endParaRPr sz="1100">
              <a:solidFill>
                <a:schemeClr val="accent3"/>
              </a:solidFill>
              <a:latin typeface="Average"/>
              <a:ea typeface="Average"/>
              <a:cs typeface="Average"/>
              <a:sym typeface="Average"/>
            </a:endParaRPr>
          </a:p>
          <a:p>
            <a:pPr indent="0" lvl="0" marL="0" marR="0" rtl="0" algn="l">
              <a:lnSpc>
                <a:spcPct val="100000"/>
              </a:lnSpc>
              <a:spcBef>
                <a:spcPts val="1600"/>
              </a:spcBef>
              <a:spcAft>
                <a:spcPts val="0"/>
              </a:spcAft>
              <a:buNone/>
            </a:pPr>
            <a:r>
              <a:rPr lang="en" sz="1100">
                <a:solidFill>
                  <a:schemeClr val="accent3"/>
                </a:solidFill>
                <a:latin typeface="Average"/>
                <a:ea typeface="Average"/>
                <a:cs typeface="Average"/>
                <a:sym typeface="Average"/>
              </a:rPr>
              <a:t>How can Machine Learning and AI help solving the Fake News Problem | </a:t>
            </a:r>
            <a:r>
              <a:rPr lang="en" sz="1100" u="sng">
                <a:solidFill>
                  <a:schemeClr val="hlink"/>
                </a:solidFill>
                <a:hlinkClick r:id="rId12"/>
              </a:rPr>
              <a:t>https://miguelmalvarez.com/2017/03/23/how-can-machine-learning-and-ai-help-solving-the-fake-news-problem/</a:t>
            </a:r>
            <a:endParaRPr sz="1100">
              <a:solidFill>
                <a:schemeClr val="accent3"/>
              </a:solidFill>
              <a:latin typeface="Average"/>
              <a:ea typeface="Average"/>
              <a:cs typeface="Average"/>
              <a:sym typeface="Average"/>
            </a:endParaRPr>
          </a:p>
          <a:p>
            <a:pPr indent="0" lvl="0" marL="0" rtl="0" algn="l">
              <a:lnSpc>
                <a:spcPct val="100000"/>
              </a:lnSpc>
              <a:spcBef>
                <a:spcPts val="1600"/>
              </a:spcBef>
              <a:spcAft>
                <a:spcPts val="0"/>
              </a:spcAft>
              <a:buNone/>
            </a:pPr>
            <a:r>
              <a:rPr lang="en" sz="1100">
                <a:solidFill>
                  <a:schemeClr val="accent3"/>
                </a:solidFill>
                <a:latin typeface="Average"/>
                <a:ea typeface="Average"/>
                <a:cs typeface="Average"/>
                <a:sym typeface="Average"/>
              </a:rPr>
              <a:t>A Comprehensive Guide to Convolutional Neural Networks — the ELI5 way | </a:t>
            </a:r>
            <a:endParaRPr sz="1100">
              <a:solidFill>
                <a:schemeClr val="accent3"/>
              </a:solidFill>
              <a:latin typeface="Average"/>
              <a:ea typeface="Average"/>
              <a:cs typeface="Average"/>
              <a:sym typeface="Average"/>
            </a:endParaRPr>
          </a:p>
          <a:p>
            <a:pPr indent="0" lvl="0" marL="0" marR="0" rtl="0" algn="l">
              <a:lnSpc>
                <a:spcPct val="100000"/>
              </a:lnSpc>
              <a:spcBef>
                <a:spcPts val="0"/>
              </a:spcBef>
              <a:spcAft>
                <a:spcPts val="0"/>
              </a:spcAft>
              <a:buNone/>
            </a:pPr>
            <a:r>
              <a:rPr lang="en" sz="1100" u="sng">
                <a:solidFill>
                  <a:schemeClr val="hlink"/>
                </a:solidFill>
                <a:hlinkClick r:id="rId13"/>
              </a:rPr>
              <a:t>https://towardsdatascience.com/a-comprehensive-guide-to-convolutional-neural-networks-the-eli5-way-3bd2b1164a53</a:t>
            </a:r>
            <a:endParaRPr sz="1100">
              <a:solidFill>
                <a:schemeClr val="accent3"/>
              </a:solidFill>
              <a:latin typeface="Average"/>
              <a:ea typeface="Average"/>
              <a:cs typeface="Average"/>
              <a:sym typeface="Average"/>
            </a:endParaRPr>
          </a:p>
          <a:p>
            <a:pPr indent="0" lvl="0" marL="0" marR="0" rtl="0" algn="l">
              <a:lnSpc>
                <a:spcPct val="100000"/>
              </a:lnSpc>
              <a:spcBef>
                <a:spcPts val="1600"/>
              </a:spcBef>
              <a:spcAft>
                <a:spcPts val="0"/>
              </a:spcAft>
              <a:buNone/>
            </a:pPr>
            <a:r>
              <a:rPr lang="en" sz="1100">
                <a:solidFill>
                  <a:schemeClr val="accent3"/>
                </a:solidFill>
                <a:latin typeface="Average"/>
                <a:ea typeface="Average"/>
                <a:cs typeface="Average"/>
                <a:sym typeface="Average"/>
              </a:rPr>
              <a:t>Gradient Boosting | </a:t>
            </a:r>
            <a:r>
              <a:rPr lang="en" sz="1100" u="sng">
                <a:solidFill>
                  <a:schemeClr val="hlink"/>
                </a:solidFill>
                <a:hlinkClick r:id="rId14"/>
              </a:rPr>
              <a:t>https://en.wikipedia.org/wiki/Gradient_boosting#Gradient_tree_boosting</a:t>
            </a:r>
            <a:endParaRPr sz="1100">
              <a:solidFill>
                <a:schemeClr val="accent3"/>
              </a:solidFill>
              <a:latin typeface="Average"/>
              <a:ea typeface="Average"/>
              <a:cs typeface="Average"/>
              <a:sym typeface="Average"/>
            </a:endParaRPr>
          </a:p>
          <a:p>
            <a:pPr indent="0" lvl="0" marL="0" rtl="0" algn="l">
              <a:lnSpc>
                <a:spcPct val="100000"/>
              </a:lnSpc>
              <a:spcBef>
                <a:spcPts val="1600"/>
              </a:spcBef>
              <a:spcAft>
                <a:spcPts val="0"/>
              </a:spcAft>
              <a:buNone/>
            </a:pPr>
            <a:r>
              <a:rPr lang="en" sz="1100">
                <a:solidFill>
                  <a:schemeClr val="accent3"/>
                </a:solidFill>
                <a:latin typeface="Average"/>
                <a:ea typeface="Average"/>
                <a:cs typeface="Average"/>
                <a:sym typeface="Average"/>
              </a:rPr>
              <a:t>We Avoid News We Don't Like. Some Trump-Era Evidence. | </a:t>
            </a:r>
            <a:r>
              <a:rPr lang="en" sz="1100" u="sng">
                <a:solidFill>
                  <a:schemeClr val="hlink"/>
                </a:solidFill>
                <a:hlinkClick r:id="rId15"/>
              </a:rPr>
              <a:t>https://www.nytimes.com/interactive/2017/02/21/upshot/how-readers-react-to-political-news-they-dont-like-they-ignore-it.html?_r=3</a:t>
            </a:r>
            <a:endParaRPr sz="1100">
              <a:solidFill>
                <a:schemeClr val="accent3"/>
              </a:solidFill>
              <a:latin typeface="Average"/>
              <a:ea typeface="Average"/>
              <a:cs typeface="Average"/>
              <a:sym typeface="Average"/>
            </a:endParaRPr>
          </a:p>
          <a:p>
            <a:pPr indent="0" lvl="0" marL="0" rtl="0" algn="l">
              <a:lnSpc>
                <a:spcPct val="100000"/>
              </a:lnSpc>
              <a:spcBef>
                <a:spcPts val="800"/>
              </a:spcBef>
              <a:spcAft>
                <a:spcPts val="0"/>
              </a:spcAft>
              <a:buNone/>
            </a:pPr>
            <a:r>
              <a:t/>
            </a:r>
            <a:endParaRPr sz="1100"/>
          </a:p>
          <a:p>
            <a:pPr indent="0" lvl="0" marL="0" marR="0" rtl="0" algn="l">
              <a:lnSpc>
                <a:spcPct val="100000"/>
              </a:lnSpc>
              <a:spcBef>
                <a:spcPts val="0"/>
              </a:spcBef>
              <a:spcAft>
                <a:spcPts val="1600"/>
              </a:spcAft>
              <a:buNone/>
            </a:pPr>
            <a:r>
              <a:t/>
            </a:r>
            <a:endParaRPr sz="1100">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idx="1" type="body"/>
          </p:nvPr>
        </p:nvSpPr>
        <p:spPr>
          <a:xfrm>
            <a:off x="311700" y="1569525"/>
            <a:ext cx="52242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Defining Fake News</a:t>
            </a:r>
            <a:endParaRPr/>
          </a:p>
          <a:p>
            <a:pPr indent="-342900" lvl="0" marL="457200" rtl="0" algn="l">
              <a:lnSpc>
                <a:spcPct val="150000"/>
              </a:lnSpc>
              <a:spcBef>
                <a:spcPts val="0"/>
              </a:spcBef>
              <a:spcAft>
                <a:spcPts val="0"/>
              </a:spcAft>
              <a:buSzPts val="1800"/>
              <a:buAutoNum type="arabicPeriod"/>
            </a:pPr>
            <a:r>
              <a:rPr lang="en"/>
              <a:t>Vectors and Visualizations</a:t>
            </a:r>
            <a:endParaRPr/>
          </a:p>
          <a:p>
            <a:pPr indent="-342900" lvl="0" marL="457200" rtl="0" algn="l">
              <a:lnSpc>
                <a:spcPct val="150000"/>
              </a:lnSpc>
              <a:spcBef>
                <a:spcPts val="0"/>
              </a:spcBef>
              <a:spcAft>
                <a:spcPts val="0"/>
              </a:spcAft>
              <a:buSzPts val="1800"/>
              <a:buAutoNum type="arabicPeriod"/>
            </a:pPr>
            <a:r>
              <a:rPr lang="en"/>
              <a:t>Problems with chosen ML Model</a:t>
            </a:r>
            <a:endParaRPr/>
          </a:p>
          <a:p>
            <a:pPr indent="-342900" lvl="0" marL="457200" rtl="0" algn="l">
              <a:lnSpc>
                <a:spcPct val="150000"/>
              </a:lnSpc>
              <a:spcBef>
                <a:spcPts val="0"/>
              </a:spcBef>
              <a:spcAft>
                <a:spcPts val="0"/>
              </a:spcAft>
              <a:buSzPts val="1800"/>
              <a:buAutoNum type="arabicPeriod"/>
            </a:pPr>
            <a:r>
              <a:rPr lang="en"/>
              <a:t>Redefining Fake News</a:t>
            </a:r>
            <a:endParaRPr/>
          </a:p>
          <a:p>
            <a:pPr indent="-342900" lvl="0" marL="457200" rtl="0" algn="l">
              <a:lnSpc>
                <a:spcPct val="150000"/>
              </a:lnSpc>
              <a:spcBef>
                <a:spcPts val="0"/>
              </a:spcBef>
              <a:spcAft>
                <a:spcPts val="0"/>
              </a:spcAft>
              <a:buSzPts val="1800"/>
              <a:buAutoNum type="arabicPeriod"/>
            </a:pPr>
            <a:r>
              <a:rPr lang="en"/>
              <a:t>Talos and Lessons from the Fake News  </a:t>
            </a:r>
            <a:r>
              <a:rPr lang="en"/>
              <a:t>Competition</a:t>
            </a:r>
            <a:endParaRPr/>
          </a:p>
          <a:p>
            <a:pPr indent="-342900" lvl="0" marL="457200" rtl="0" algn="l">
              <a:lnSpc>
                <a:spcPct val="150000"/>
              </a:lnSpc>
              <a:spcBef>
                <a:spcPts val="0"/>
              </a:spcBef>
              <a:spcAft>
                <a:spcPts val="0"/>
              </a:spcAft>
              <a:buSzPts val="1800"/>
              <a:buAutoNum type="arabicPeriod"/>
            </a:pPr>
            <a:r>
              <a:rPr lang="en"/>
              <a:t>Conclusion</a:t>
            </a:r>
            <a:endParaRPr/>
          </a:p>
        </p:txBody>
      </p:sp>
      <p:pic>
        <p:nvPicPr>
          <p:cNvPr id="67" name="Google Shape;67;p14"/>
          <p:cNvPicPr preferRelativeResize="0"/>
          <p:nvPr/>
        </p:nvPicPr>
        <p:blipFill>
          <a:blip r:embed="rId3">
            <a:alphaModFix/>
          </a:blip>
          <a:stretch>
            <a:fillRect/>
          </a:stretch>
        </p:blipFill>
        <p:spPr>
          <a:xfrm>
            <a:off x="5535900" y="1487398"/>
            <a:ext cx="2804951" cy="2804951"/>
          </a:xfrm>
          <a:prstGeom prst="rect">
            <a:avLst/>
          </a:prstGeom>
          <a:noFill/>
          <a:ln>
            <a:noFill/>
          </a:ln>
        </p:spPr>
      </p:pic>
      <p:sp>
        <p:nvSpPr>
          <p:cNvPr id="68" name="Google Shape;68;p14"/>
          <p:cNvSpPr txBox="1"/>
          <p:nvPr>
            <p:ph type="title"/>
          </p:nvPr>
        </p:nvSpPr>
        <p:spPr>
          <a:xfrm>
            <a:off x="265350" y="114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Content</a:t>
            </a:r>
            <a:endParaRPr sz="2400"/>
          </a:p>
        </p:txBody>
      </p:sp>
      <p:sp>
        <p:nvSpPr>
          <p:cNvPr id="69" name="Google Shape;69;p14"/>
          <p:cNvSpPr txBox="1"/>
          <p:nvPr>
            <p:ph type="title"/>
          </p:nvPr>
        </p:nvSpPr>
        <p:spPr>
          <a:xfrm>
            <a:off x="265350" y="30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ML help solve ‘Fake News’ problem?</a:t>
            </a:r>
            <a:endParaRPr/>
          </a:p>
        </p:txBody>
      </p:sp>
      <p:pic>
        <p:nvPicPr>
          <p:cNvPr id="70" name="Google Shape;70;p14" title="Fernanda_Contents.mp3">
            <a:hlinkClick r:id="rId4"/>
          </p:cNvPr>
          <p:cNvPicPr preferRelativeResize="0"/>
          <p:nvPr/>
        </p:nvPicPr>
        <p:blipFill>
          <a:blip r:embed="rId5">
            <a:alphaModFix/>
          </a:blip>
          <a:stretch>
            <a:fillRect/>
          </a:stretch>
        </p:blipFill>
        <p:spPr>
          <a:xfrm>
            <a:off x="69675" y="62550"/>
            <a:ext cx="331100" cy="33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idx="1" type="body"/>
          </p:nvPr>
        </p:nvSpPr>
        <p:spPr>
          <a:xfrm>
            <a:off x="226075" y="1192600"/>
            <a:ext cx="3254100" cy="32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t>
            </a:r>
            <a:r>
              <a:rPr i="1" lang="en" sz="1400"/>
              <a:t>A made-up story with an intention to deceive” </a:t>
            </a:r>
            <a:r>
              <a:rPr lang="en" sz="1400"/>
              <a:t>- The New York Times</a:t>
            </a:r>
            <a:endParaRPr sz="1400"/>
          </a:p>
          <a:p>
            <a:pPr indent="0" lvl="0" marL="0" rtl="0" algn="l">
              <a:spcBef>
                <a:spcPts val="1600"/>
              </a:spcBef>
              <a:spcAft>
                <a:spcPts val="1600"/>
              </a:spcAft>
              <a:buNone/>
            </a:pPr>
            <a:r>
              <a:rPr i="1" lang="en" sz="1400"/>
              <a:t>“Fake news consists of deliberately false stories that appear to come from credible, journalistic sources. They’re designed to be spread around the internet — previously as jokes, but increasingly often, to influence political opinion.”</a:t>
            </a:r>
            <a:r>
              <a:rPr lang="en" sz="1400"/>
              <a:t> - AP News</a:t>
            </a:r>
            <a:endParaRPr sz="1400"/>
          </a:p>
        </p:txBody>
      </p:sp>
      <p:pic>
        <p:nvPicPr>
          <p:cNvPr id="76" name="Google Shape;76;p15"/>
          <p:cNvPicPr preferRelativeResize="0"/>
          <p:nvPr/>
        </p:nvPicPr>
        <p:blipFill>
          <a:blip r:embed="rId3">
            <a:alphaModFix/>
          </a:blip>
          <a:stretch>
            <a:fillRect/>
          </a:stretch>
        </p:blipFill>
        <p:spPr>
          <a:xfrm>
            <a:off x="3801725" y="1360550"/>
            <a:ext cx="4746251" cy="2663175"/>
          </a:xfrm>
          <a:prstGeom prst="rect">
            <a:avLst/>
          </a:prstGeom>
          <a:noFill/>
          <a:ln>
            <a:noFill/>
          </a:ln>
        </p:spPr>
      </p:pic>
      <p:sp>
        <p:nvSpPr>
          <p:cNvPr id="77" name="Google Shape;77;p15"/>
          <p:cNvSpPr txBox="1"/>
          <p:nvPr/>
        </p:nvSpPr>
        <p:spPr>
          <a:xfrm>
            <a:off x="177175" y="3898175"/>
            <a:ext cx="3351900" cy="52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i="1" lang="en">
                <a:solidFill>
                  <a:schemeClr val="accent3"/>
                </a:solidFill>
                <a:latin typeface="Average"/>
                <a:ea typeface="Average"/>
                <a:cs typeface="Average"/>
                <a:sym typeface="Average"/>
              </a:rPr>
              <a:t>“You are fake news” </a:t>
            </a:r>
            <a:r>
              <a:rPr lang="en">
                <a:solidFill>
                  <a:schemeClr val="accent3"/>
                </a:solidFill>
                <a:latin typeface="Average"/>
                <a:ea typeface="Average"/>
                <a:cs typeface="Average"/>
                <a:sym typeface="Average"/>
              </a:rPr>
              <a:t>- Donald Trump</a:t>
            </a:r>
            <a:endParaRPr>
              <a:solidFill>
                <a:schemeClr val="accent3"/>
              </a:solidFill>
              <a:latin typeface="Average"/>
              <a:ea typeface="Average"/>
              <a:cs typeface="Average"/>
              <a:sym typeface="Average"/>
            </a:endParaRPr>
          </a:p>
        </p:txBody>
      </p:sp>
      <p:sp>
        <p:nvSpPr>
          <p:cNvPr id="78" name="Google Shape;78;p1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Defining Fake News</a:t>
            </a:r>
            <a:endParaRPr/>
          </a:p>
        </p:txBody>
      </p:sp>
      <p:pic>
        <p:nvPicPr>
          <p:cNvPr id="79" name="Google Shape;79;p15" title="Fernanda_Definitions.mp3">
            <a:hlinkClick r:id="rId4"/>
          </p:cNvPr>
          <p:cNvPicPr preferRelativeResize="0"/>
          <p:nvPr/>
        </p:nvPicPr>
        <p:blipFill>
          <a:blip r:embed="rId5">
            <a:alphaModFix/>
          </a:blip>
          <a:stretch>
            <a:fillRect/>
          </a:stretch>
        </p:blipFill>
        <p:spPr>
          <a:xfrm>
            <a:off x="177175" y="110525"/>
            <a:ext cx="334500" cy="33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000"/>
                                        <p:tgtEl>
                                          <p:spTgt spid="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000"/>
                                        <p:tgtEl>
                                          <p:spTgt spid="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Pandas: Getting to know the data</a:t>
            </a:r>
            <a:endParaRPr/>
          </a:p>
        </p:txBody>
      </p:sp>
      <p:pic>
        <p:nvPicPr>
          <p:cNvPr id="85" name="Google Shape;85;p16"/>
          <p:cNvPicPr preferRelativeResize="0"/>
          <p:nvPr/>
        </p:nvPicPr>
        <p:blipFill>
          <a:blip r:embed="rId3">
            <a:alphaModFix/>
          </a:blip>
          <a:stretch>
            <a:fillRect/>
          </a:stretch>
        </p:blipFill>
        <p:spPr>
          <a:xfrm>
            <a:off x="664576" y="1584800"/>
            <a:ext cx="7814850" cy="2916450"/>
          </a:xfrm>
          <a:prstGeom prst="rect">
            <a:avLst/>
          </a:prstGeom>
          <a:noFill/>
          <a:ln cap="flat" cmpd="sng" w="38100">
            <a:solidFill>
              <a:schemeClr val="dk2"/>
            </a:solidFill>
            <a:prstDash val="solid"/>
            <a:round/>
            <a:headEnd len="sm" w="sm" type="none"/>
            <a:tailEnd len="sm" w="sm" type="none"/>
          </a:ln>
        </p:spPr>
      </p:pic>
      <p:pic>
        <p:nvPicPr>
          <p:cNvPr id="86" name="Google Shape;86;p16" title="Fernanda_Data.mp3">
            <a:hlinkClick r:id="rId4"/>
          </p:cNvPr>
          <p:cNvPicPr preferRelativeResize="0"/>
          <p:nvPr/>
        </p:nvPicPr>
        <p:blipFill>
          <a:blip r:embed="rId5">
            <a:alphaModFix/>
          </a:blip>
          <a:stretch>
            <a:fillRect/>
          </a:stretch>
        </p:blipFill>
        <p:spPr>
          <a:xfrm>
            <a:off x="192225" y="107575"/>
            <a:ext cx="337450" cy="33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688" y="33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Vectors: a collection/array of numbers - example: [1,3,2] vecor</a:t>
            </a:r>
            <a:endParaRPr/>
          </a:p>
        </p:txBody>
      </p:sp>
      <p:pic>
        <p:nvPicPr>
          <p:cNvPr id="92" name="Google Shape;92;p17"/>
          <p:cNvPicPr preferRelativeResize="0"/>
          <p:nvPr/>
        </p:nvPicPr>
        <p:blipFill>
          <a:blip r:embed="rId3">
            <a:alphaModFix/>
          </a:blip>
          <a:stretch>
            <a:fillRect/>
          </a:stretch>
        </p:blipFill>
        <p:spPr>
          <a:xfrm>
            <a:off x="182362" y="1033633"/>
            <a:ext cx="8779274" cy="2174092"/>
          </a:xfrm>
          <a:prstGeom prst="rect">
            <a:avLst/>
          </a:prstGeom>
          <a:noFill/>
          <a:ln cap="flat" cmpd="sng" w="38100">
            <a:solidFill>
              <a:schemeClr val="dk2"/>
            </a:solidFill>
            <a:prstDash val="solid"/>
            <a:round/>
            <a:headEnd len="sm" w="sm" type="none"/>
            <a:tailEnd len="sm" w="sm" type="none"/>
          </a:ln>
        </p:spPr>
      </p:pic>
      <p:pic>
        <p:nvPicPr>
          <p:cNvPr id="93" name="Google Shape;93;p17"/>
          <p:cNvPicPr preferRelativeResize="0"/>
          <p:nvPr/>
        </p:nvPicPr>
        <p:blipFill>
          <a:blip r:embed="rId4">
            <a:alphaModFix/>
          </a:blip>
          <a:stretch>
            <a:fillRect/>
          </a:stretch>
        </p:blipFill>
        <p:spPr>
          <a:xfrm>
            <a:off x="182350" y="3332783"/>
            <a:ext cx="8779275" cy="1658317"/>
          </a:xfrm>
          <a:prstGeom prst="rect">
            <a:avLst/>
          </a:prstGeom>
          <a:noFill/>
          <a:ln cap="flat" cmpd="sng" w="38100">
            <a:solidFill>
              <a:schemeClr val="dk2"/>
            </a:solidFill>
            <a:prstDash val="solid"/>
            <a:round/>
            <a:headEnd len="sm" w="sm" type="none"/>
            <a:tailEnd len="sm" w="sm" type="none"/>
          </a:ln>
        </p:spPr>
      </p:pic>
      <p:pic>
        <p:nvPicPr>
          <p:cNvPr id="94" name="Google Shape;94;p17" title="Fernanda_Vectors.mp3">
            <a:hlinkClick r:id="rId5"/>
          </p:cNvPr>
          <p:cNvPicPr preferRelativeResize="0"/>
          <p:nvPr/>
        </p:nvPicPr>
        <p:blipFill>
          <a:blip r:embed="rId6">
            <a:alphaModFix/>
          </a:blip>
          <a:stretch>
            <a:fillRect/>
          </a:stretch>
        </p:blipFill>
        <p:spPr>
          <a:xfrm>
            <a:off x="56575" y="93050"/>
            <a:ext cx="361225" cy="36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264825" y="395525"/>
            <a:ext cx="85206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Tokenized Data</a:t>
            </a:r>
            <a:endParaRPr/>
          </a:p>
          <a:p>
            <a:pPr indent="0" lvl="0" marL="0" rtl="0" algn="l">
              <a:spcBef>
                <a:spcPts val="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208613" y="1202831"/>
            <a:ext cx="8726774" cy="3318844"/>
          </a:xfrm>
          <a:prstGeom prst="rect">
            <a:avLst/>
          </a:prstGeom>
          <a:noFill/>
          <a:ln cap="flat" cmpd="sng" w="38100">
            <a:solidFill>
              <a:schemeClr val="dk2"/>
            </a:solidFill>
            <a:prstDash val="solid"/>
            <a:round/>
            <a:headEnd len="sm" w="sm" type="none"/>
            <a:tailEnd len="sm" w="sm" type="none"/>
          </a:ln>
        </p:spPr>
      </p:pic>
      <p:pic>
        <p:nvPicPr>
          <p:cNvPr id="101" name="Google Shape;101;p18" title="Fernanda_Tokens.mp3">
            <a:hlinkClick r:id="rId4"/>
          </p:cNvPr>
          <p:cNvPicPr preferRelativeResize="0"/>
          <p:nvPr/>
        </p:nvPicPr>
        <p:blipFill>
          <a:blip r:embed="rId5">
            <a:alphaModFix/>
          </a:blip>
          <a:stretch>
            <a:fillRect/>
          </a:stretch>
        </p:blipFill>
        <p:spPr>
          <a:xfrm>
            <a:off x="76200" y="25875"/>
            <a:ext cx="317025" cy="31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235025"/>
            <a:ext cx="8520600" cy="11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Using MultinomialNB to compare Vectorizers through Matplotlib Confusion Matrix</a:t>
            </a:r>
            <a:endParaRPr sz="2800"/>
          </a:p>
        </p:txBody>
      </p:sp>
      <p:sp>
        <p:nvSpPr>
          <p:cNvPr id="107" name="Google Shape;107;p19"/>
          <p:cNvSpPr txBox="1"/>
          <p:nvPr/>
        </p:nvSpPr>
        <p:spPr>
          <a:xfrm>
            <a:off x="5853225" y="1215750"/>
            <a:ext cx="3137400" cy="3670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MultinomialNB is a NLP (Natural Language Processing) Model</a:t>
            </a:r>
            <a:endParaRPr>
              <a:solidFill>
                <a:schemeClr val="accent3"/>
              </a:solidFill>
              <a:latin typeface="Average"/>
              <a:ea typeface="Average"/>
              <a:cs typeface="Average"/>
              <a:sym typeface="Average"/>
            </a:endParaRPr>
          </a:p>
          <a:p>
            <a:pPr indent="-317500" lvl="0" marL="457200" marR="0" rtl="0" algn="l">
              <a:lnSpc>
                <a:spcPct val="100000"/>
              </a:lnSpc>
              <a:spcBef>
                <a:spcPts val="100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MultinomialNB works well for data which can easily be turned into counts, such as word counts in text (works better with the CountVectorizer</a:t>
            </a:r>
            <a:endParaRPr>
              <a:solidFill>
                <a:schemeClr val="accent3"/>
              </a:solidFill>
              <a:latin typeface="Average"/>
              <a:ea typeface="Average"/>
              <a:cs typeface="Average"/>
              <a:sym typeface="Average"/>
            </a:endParaRPr>
          </a:p>
          <a:p>
            <a:pPr indent="-317500" lvl="0" marL="457200" rtl="0" algn="l">
              <a:spcBef>
                <a:spcPts val="100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We use Matplotlib’s Confusion Matrix for easy visualization</a:t>
            </a:r>
            <a:endParaRPr>
              <a:solidFill>
                <a:schemeClr val="accent3"/>
              </a:solidFill>
              <a:latin typeface="Average"/>
              <a:ea typeface="Average"/>
              <a:cs typeface="Average"/>
              <a:sym typeface="Average"/>
            </a:endParaRPr>
          </a:p>
          <a:p>
            <a:pPr indent="-317500" lvl="0" marL="457200" marR="0" rtl="0" algn="l">
              <a:lnSpc>
                <a:spcPct val="100000"/>
              </a:lnSpc>
              <a:spcBef>
                <a:spcPts val="100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CountVertorizer 89.3%</a:t>
            </a:r>
            <a:endParaRPr>
              <a:solidFill>
                <a:schemeClr val="accent3"/>
              </a:solidFill>
              <a:latin typeface="Average"/>
              <a:ea typeface="Average"/>
              <a:cs typeface="Average"/>
              <a:sym typeface="Average"/>
            </a:endParaRPr>
          </a:p>
          <a:p>
            <a:pPr indent="-317500" lvl="0" marL="457200" marR="0" rtl="0" algn="l">
              <a:lnSpc>
                <a:spcPct val="100000"/>
              </a:lnSpc>
              <a:spcBef>
                <a:spcPts val="100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TF-IDF Vectorizer(Term Frequency - Inverse Document Frequency) - 85.7%  </a:t>
            </a:r>
            <a:endParaRPr>
              <a:solidFill>
                <a:srgbClr val="3D4251"/>
              </a:solidFill>
              <a:highlight>
                <a:srgbClr val="FFFFFF"/>
              </a:highlight>
              <a:latin typeface="Lora"/>
              <a:ea typeface="Lora"/>
              <a:cs typeface="Lora"/>
              <a:sym typeface="Lora"/>
            </a:endParaRPr>
          </a:p>
          <a:p>
            <a:pPr indent="0" lvl="0" marL="457200" rtl="0" algn="l">
              <a:spcBef>
                <a:spcPts val="1000"/>
              </a:spcBef>
              <a:spcAft>
                <a:spcPts val="0"/>
              </a:spcAft>
              <a:buNone/>
            </a:pPr>
            <a:r>
              <a:t/>
            </a:r>
            <a:endParaRPr sz="1200">
              <a:solidFill>
                <a:srgbClr val="3D4251"/>
              </a:solidFill>
              <a:highlight>
                <a:srgbClr val="FFFFFF"/>
              </a:highlight>
              <a:latin typeface="Lora"/>
              <a:ea typeface="Lora"/>
              <a:cs typeface="Lora"/>
              <a:sym typeface="Lora"/>
            </a:endParaRPr>
          </a:p>
        </p:txBody>
      </p:sp>
      <p:pic>
        <p:nvPicPr>
          <p:cNvPr id="108" name="Google Shape;108;p19"/>
          <p:cNvPicPr preferRelativeResize="0"/>
          <p:nvPr/>
        </p:nvPicPr>
        <p:blipFill>
          <a:blip r:embed="rId3">
            <a:alphaModFix/>
          </a:blip>
          <a:stretch>
            <a:fillRect/>
          </a:stretch>
        </p:blipFill>
        <p:spPr>
          <a:xfrm>
            <a:off x="168900" y="1145863"/>
            <a:ext cx="3588325" cy="3390384"/>
          </a:xfrm>
          <a:prstGeom prst="rect">
            <a:avLst/>
          </a:prstGeom>
          <a:noFill/>
          <a:ln cap="flat" cmpd="sng" w="38100">
            <a:solidFill>
              <a:schemeClr val="dk2"/>
            </a:solidFill>
            <a:prstDash val="solid"/>
            <a:round/>
            <a:headEnd len="sm" w="sm" type="none"/>
            <a:tailEnd len="sm" w="sm" type="none"/>
          </a:ln>
        </p:spPr>
      </p:pic>
      <p:pic>
        <p:nvPicPr>
          <p:cNvPr id="109" name="Google Shape;109;p19"/>
          <p:cNvPicPr preferRelativeResize="0"/>
          <p:nvPr/>
        </p:nvPicPr>
        <p:blipFill>
          <a:blip r:embed="rId4">
            <a:alphaModFix/>
          </a:blip>
          <a:stretch>
            <a:fillRect/>
          </a:stretch>
        </p:blipFill>
        <p:spPr>
          <a:xfrm>
            <a:off x="2715888" y="2361325"/>
            <a:ext cx="3137325" cy="270032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Passive Aggressive Classifier with TF-IDF</a:t>
            </a:r>
            <a:endParaRPr/>
          </a:p>
        </p:txBody>
      </p:sp>
      <p:sp>
        <p:nvSpPr>
          <p:cNvPr id="115" name="Google Shape;115;p20"/>
          <p:cNvSpPr txBox="1"/>
          <p:nvPr/>
        </p:nvSpPr>
        <p:spPr>
          <a:xfrm>
            <a:off x="5811475" y="1100025"/>
            <a:ext cx="3096000" cy="3850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Linear models like SVM work better with the TF-IDF vectorizer</a:t>
            </a:r>
            <a:endParaRPr>
              <a:solidFill>
                <a:schemeClr val="accent3"/>
              </a:solidFill>
              <a:latin typeface="Average"/>
              <a:ea typeface="Average"/>
              <a:cs typeface="Average"/>
              <a:sym typeface="Average"/>
            </a:endParaRPr>
          </a:p>
          <a:p>
            <a:pPr indent="-317500" lvl="0" marL="457200" marR="0" rtl="0" algn="l">
              <a:lnSpc>
                <a:spcPct val="100000"/>
              </a:lnSpc>
              <a:spcBef>
                <a:spcPts val="100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The Passive Aggressive Classifier is a type of linear model. It is perfect for classifying massive streams of data. Easy to implement and very fast but does not provide guarantees like SVM.</a:t>
            </a:r>
            <a:endParaRPr>
              <a:solidFill>
                <a:schemeClr val="accent3"/>
              </a:solidFill>
              <a:latin typeface="Average"/>
              <a:ea typeface="Average"/>
              <a:cs typeface="Average"/>
              <a:sym typeface="Average"/>
            </a:endParaRPr>
          </a:p>
          <a:p>
            <a:pPr indent="-317500" lvl="0" marL="457200" marR="0" rtl="0" algn="l">
              <a:lnSpc>
                <a:spcPct val="100000"/>
              </a:lnSpc>
              <a:spcBef>
                <a:spcPts val="100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93.4% accuracy! Wow!</a:t>
            </a:r>
            <a:endParaRPr>
              <a:solidFill>
                <a:schemeClr val="accent3"/>
              </a:solidFill>
              <a:latin typeface="Average"/>
              <a:ea typeface="Average"/>
              <a:cs typeface="Average"/>
              <a:sym typeface="Average"/>
            </a:endParaRPr>
          </a:p>
          <a:p>
            <a:pPr indent="-317500" lvl="0" marL="457200" marR="0" rtl="0" algn="l">
              <a:lnSpc>
                <a:spcPct val="100000"/>
              </a:lnSpc>
              <a:spcBef>
                <a:spcPts val="1000"/>
              </a:spcBef>
              <a:spcAft>
                <a:spcPts val="1000"/>
              </a:spcAft>
              <a:buClr>
                <a:schemeClr val="accent3"/>
              </a:buClr>
              <a:buSzPts val="1400"/>
              <a:buFont typeface="Average"/>
              <a:buChar char="●"/>
            </a:pPr>
            <a:r>
              <a:rPr lang="en">
                <a:solidFill>
                  <a:schemeClr val="accent3"/>
                </a:solidFill>
                <a:latin typeface="Average"/>
                <a:ea typeface="Average"/>
                <a:cs typeface="Average"/>
                <a:sym typeface="Average"/>
              </a:rPr>
              <a:t>There seems to be several models and vectorizers we can use to increase accuracy but before we get crazy and try all of them...</a:t>
            </a:r>
            <a:endParaRPr>
              <a:solidFill>
                <a:schemeClr val="accent3"/>
              </a:solidFill>
              <a:latin typeface="Average"/>
              <a:ea typeface="Average"/>
              <a:cs typeface="Average"/>
              <a:sym typeface="Average"/>
            </a:endParaRPr>
          </a:p>
        </p:txBody>
      </p:sp>
      <p:pic>
        <p:nvPicPr>
          <p:cNvPr id="116" name="Google Shape;116;p20"/>
          <p:cNvPicPr preferRelativeResize="0"/>
          <p:nvPr/>
        </p:nvPicPr>
        <p:blipFill>
          <a:blip r:embed="rId3">
            <a:alphaModFix/>
          </a:blip>
          <a:stretch>
            <a:fillRect/>
          </a:stretch>
        </p:blipFill>
        <p:spPr>
          <a:xfrm>
            <a:off x="514350" y="1129788"/>
            <a:ext cx="5073179" cy="382097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195725"/>
            <a:ext cx="443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this solution doesn’t work</a:t>
            </a:r>
            <a:endParaRPr/>
          </a:p>
        </p:txBody>
      </p:sp>
      <p:sp>
        <p:nvSpPr>
          <p:cNvPr id="122" name="Google Shape;122;p21"/>
          <p:cNvSpPr txBox="1"/>
          <p:nvPr>
            <p:ph idx="1" type="body"/>
          </p:nvPr>
        </p:nvSpPr>
        <p:spPr>
          <a:xfrm>
            <a:off x="528150" y="822650"/>
            <a:ext cx="3999900" cy="410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Modeling based on vectoring which did counts of words.</a:t>
            </a:r>
            <a:endParaRPr/>
          </a:p>
          <a:p>
            <a:pPr indent="-317500" lvl="0" marL="457200" rtl="0" algn="l">
              <a:spcBef>
                <a:spcPts val="0"/>
              </a:spcBef>
              <a:spcAft>
                <a:spcPts val="0"/>
              </a:spcAft>
              <a:buSzPts val="1400"/>
              <a:buChar char="●"/>
            </a:pPr>
            <a:r>
              <a:rPr lang="en"/>
              <a:t>Does not take into account context or word ordering.</a:t>
            </a:r>
            <a:endParaRPr/>
          </a:p>
          <a:p>
            <a:pPr indent="-317500" lvl="0" marL="457200" rtl="0" algn="l">
              <a:spcBef>
                <a:spcPts val="0"/>
              </a:spcBef>
              <a:spcAft>
                <a:spcPts val="0"/>
              </a:spcAft>
              <a:buSzPts val="1400"/>
              <a:buChar char="●"/>
            </a:pPr>
            <a:r>
              <a:rPr lang="en"/>
              <a:t>Word can be classified as fake or real, but that does not mean that the article that contains those words are </a:t>
            </a:r>
            <a:r>
              <a:rPr lang="en"/>
              <a:t>guaranteed</a:t>
            </a:r>
            <a:r>
              <a:rPr lang="en"/>
              <a:t> to be real or fake.  Just because a word shows up more often in a fake or real article, does not guarantee that article is fake or real.</a:t>
            </a:r>
            <a:endParaRPr/>
          </a:p>
          <a:p>
            <a:pPr indent="-317500" lvl="0" marL="457200" rtl="0" algn="l">
              <a:spcBef>
                <a:spcPts val="0"/>
              </a:spcBef>
              <a:spcAft>
                <a:spcPts val="0"/>
              </a:spcAft>
              <a:buSzPts val="1400"/>
              <a:buChar char="●"/>
            </a:pPr>
            <a:r>
              <a:rPr lang="en"/>
              <a:t>Another flaw is the data is subjective and prone to bias, based on who created the dataset.</a:t>
            </a:r>
            <a:endParaRPr/>
          </a:p>
          <a:p>
            <a:pPr indent="-317500" lvl="0" marL="457200" rtl="0" algn="l">
              <a:spcBef>
                <a:spcPts val="0"/>
              </a:spcBef>
              <a:spcAft>
                <a:spcPts val="0"/>
              </a:spcAft>
              <a:buSzPts val="1400"/>
              <a:buChar char="●"/>
            </a:pPr>
            <a:r>
              <a:rPr lang="en"/>
              <a:t>We need something more robust to determine fake news as the definition of fake news is very broad.</a:t>
            </a:r>
            <a:endParaRPr/>
          </a:p>
          <a:p>
            <a:pPr indent="0" lvl="0" marL="0" rtl="0" algn="l">
              <a:spcBef>
                <a:spcPts val="1600"/>
              </a:spcBef>
              <a:spcAft>
                <a:spcPts val="1600"/>
              </a:spcAft>
              <a:buNone/>
            </a:pPr>
            <a:r>
              <a:t/>
            </a:r>
            <a:endParaRPr/>
          </a:p>
        </p:txBody>
      </p:sp>
      <p:pic>
        <p:nvPicPr>
          <p:cNvPr id="123" name="Google Shape;123;p21"/>
          <p:cNvPicPr preferRelativeResize="0"/>
          <p:nvPr/>
        </p:nvPicPr>
        <p:blipFill>
          <a:blip r:embed="rId3">
            <a:alphaModFix/>
          </a:blip>
          <a:stretch>
            <a:fillRect/>
          </a:stretch>
        </p:blipFill>
        <p:spPr>
          <a:xfrm>
            <a:off x="5369725" y="271925"/>
            <a:ext cx="3072601" cy="2206400"/>
          </a:xfrm>
          <a:prstGeom prst="rect">
            <a:avLst/>
          </a:prstGeom>
          <a:noFill/>
          <a:ln cap="flat" cmpd="sng" w="38100">
            <a:solidFill>
              <a:schemeClr val="dk2"/>
            </a:solidFill>
            <a:prstDash val="solid"/>
            <a:round/>
            <a:headEnd len="sm" w="sm" type="none"/>
            <a:tailEnd len="sm" w="sm" type="none"/>
          </a:ln>
        </p:spPr>
      </p:pic>
      <p:pic>
        <p:nvPicPr>
          <p:cNvPr id="124" name="Google Shape;124;p21"/>
          <p:cNvPicPr preferRelativeResize="0"/>
          <p:nvPr/>
        </p:nvPicPr>
        <p:blipFill>
          <a:blip r:embed="rId4">
            <a:alphaModFix/>
          </a:blip>
          <a:stretch>
            <a:fillRect/>
          </a:stretch>
        </p:blipFill>
        <p:spPr>
          <a:xfrm>
            <a:off x="5369250" y="2647950"/>
            <a:ext cx="3073543" cy="22669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